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013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9" r:id="rId6"/>
    <p:sldId id="263" r:id="rId7"/>
    <p:sldId id="264" r:id="rId8"/>
    <p:sldId id="265" r:id="rId9"/>
    <p:sldId id="297" r:id="rId10"/>
  </p:sldIdLst>
  <p:sldSz cx="12192000" cy="6858000"/>
  <p:notesSz cx="6769100" cy="9906000"/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arise Gré, Cristina" initials="PGC" lastIdx="2" clrIdx="6">
    <p:extLst>
      <p:ext uri="{19B8F6BF-5375-455C-9EA6-DF929625EA0E}">
        <p15:presenceInfo xmlns:p15="http://schemas.microsoft.com/office/powerpoint/2012/main" userId="S::Cristina.PariseGre@gc.dental::c2321e8a-0793-40f6-9b76-63a8be798b72" providerId="AD"/>
      </p:ext>
    </p:extLst>
  </p:cmAuthor>
  <p:cmAuthor id="1" name="Ogura, Mari" initials="OM" lastIdx="5" clrIdx="0">
    <p:extLst>
      <p:ext uri="{19B8F6BF-5375-455C-9EA6-DF929625EA0E}">
        <p15:presenceInfo xmlns:p15="http://schemas.microsoft.com/office/powerpoint/2012/main" userId="S::Mari.Ogura@gc.dental::3d7fb590-d638-4bde-afb5-5e02cec3c809" providerId="AD"/>
      </p:ext>
    </p:extLst>
  </p:cmAuthor>
  <p:cmAuthor id="2" name="Lavoix, Laetitia" initials="LL" lastIdx="6" clrIdx="1">
    <p:extLst>
      <p:ext uri="{19B8F6BF-5375-455C-9EA6-DF929625EA0E}">
        <p15:presenceInfo xmlns:p15="http://schemas.microsoft.com/office/powerpoint/2012/main" userId="S::Laetitia.Lavoix@gc.dental::46178ba6-892e-47dd-b30b-275562dbd898" providerId="AD"/>
      </p:ext>
    </p:extLst>
  </p:cmAuthor>
  <p:cmAuthor id="3" name="Brendan Steidle" initials="BS" lastIdx="2" clrIdx="2">
    <p:extLst>
      <p:ext uri="{19B8F6BF-5375-455C-9EA6-DF929625EA0E}">
        <p15:presenceInfo xmlns:p15="http://schemas.microsoft.com/office/powerpoint/2012/main" userId="S::Brendan.Steidle@gc.dental::ffb41efb-b82b-43ae-92db-6fd86d5a3741" providerId="AD"/>
      </p:ext>
    </p:extLst>
  </p:cmAuthor>
  <p:cmAuthor id="4" name="Horn Borter, Virginie" initials="HBV" lastIdx="2" clrIdx="3">
    <p:extLst>
      <p:ext uri="{19B8F6BF-5375-455C-9EA6-DF929625EA0E}">
        <p15:presenceInfo xmlns:p15="http://schemas.microsoft.com/office/powerpoint/2012/main" userId="S::Virginie.HornBorter@gc.dental::939206ff-276d-46cf-8603-fd4270e856f9" providerId="AD"/>
      </p:ext>
    </p:extLst>
  </p:cmAuthor>
  <p:cmAuthor id="5" name="Londob, George" initials="LG" lastIdx="2" clrIdx="4">
    <p:extLst>
      <p:ext uri="{19B8F6BF-5375-455C-9EA6-DF929625EA0E}">
        <p15:presenceInfo xmlns:p15="http://schemas.microsoft.com/office/powerpoint/2012/main" userId="S::George.Londob@gc.dental::43655be5-44f5-4780-8a73-14fbc9c1d48a" providerId="AD"/>
      </p:ext>
    </p:extLst>
  </p:cmAuthor>
  <p:cmAuthor id="6" name="Horn Borter, Virginie" initials="HBV [2]" lastIdx="1" clrIdx="5">
    <p:extLst>
      <p:ext uri="{19B8F6BF-5375-455C-9EA6-DF929625EA0E}">
        <p15:presenceInfo xmlns:p15="http://schemas.microsoft.com/office/powerpoint/2012/main" userId="Horn Borter, Virgin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8B70"/>
    <a:srgbClr val="7F710D"/>
    <a:srgbClr val="464646"/>
    <a:srgbClr val="00A990"/>
    <a:srgbClr val="00A98C"/>
    <a:srgbClr val="CC0000"/>
    <a:srgbClr val="0033CC"/>
    <a:srgbClr val="D6D100"/>
    <a:srgbClr val="CCC700"/>
    <a:srgbClr val="D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3788" autoAdjust="0"/>
  </p:normalViewPr>
  <p:slideViewPr>
    <p:cSldViewPr snapToGrid="0">
      <p:cViewPr varScale="1">
        <p:scale>
          <a:sx n="97" d="100"/>
          <a:sy n="97" d="100"/>
        </p:scale>
        <p:origin x="246" y="72"/>
      </p:cViewPr>
      <p:guideLst/>
    </p:cSldViewPr>
  </p:slideViewPr>
  <p:outlineViewPr>
    <p:cViewPr>
      <p:scale>
        <a:sx n="33" d="100"/>
        <a:sy n="33" d="100"/>
      </p:scale>
      <p:origin x="0" y="-5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31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08982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venir Next LT Pro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34258" y="9408982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79AB0-350A-440B-A5D5-8031A30B1AAD}" type="slidenum">
              <a:rPr lang="en-US" smtClean="0">
                <a:latin typeface="Avenir Next LT Pro" panose="020B0504020202020204" pitchFamily="34" charset="0"/>
              </a:rPr>
              <a:t>‹#›</a:t>
            </a:fld>
            <a:endParaRPr lang="en-US">
              <a:latin typeface="Avenir Next LT Pro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BAE41-9A46-855D-8C5C-03FC97AD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471" y="9375830"/>
            <a:ext cx="2272157" cy="5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749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1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910" y="4767263"/>
            <a:ext cx="541528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08982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4258" y="9408982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F2918BF0-15BC-4F16-A92D-F1E0358000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CC155E-A46C-756F-6DA9-2FDB967F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-1"/>
            <a:ext cx="2145157" cy="50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7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13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18BF0-15BC-4F16-A92D-F1E0358000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2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18BF0-15BC-4F16-A92D-F1E0358000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Green - no SFT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594AD-85CD-58B8-7485-83D6C71B1457}"/>
              </a:ext>
            </a:extLst>
          </p:cNvPr>
          <p:cNvSpPr>
            <a:spLocks noGrp="1" noChangeArrowheads="1"/>
          </p:cNvSpPr>
          <p:nvPr>
            <p:ph type="subTitle" idx="10"/>
          </p:nvPr>
        </p:nvSpPr>
        <p:spPr>
          <a:xfrm>
            <a:off x="623886" y="4147458"/>
            <a:ext cx="10944225" cy="1437902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600">
                <a:solidFill>
                  <a:srgbClr val="464646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66AB76-D0E2-D6C7-00DD-792A2E5ADB0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23887" y="1916113"/>
            <a:ext cx="10944224" cy="2231344"/>
          </a:xfrm>
          <a:prstGeom prst="rect">
            <a:avLst/>
          </a:prstGeom>
        </p:spPr>
        <p:txBody>
          <a:bodyPr anchor="t" anchorCtr="0"/>
          <a:lstStyle>
            <a:lvl1pPr algn="l">
              <a:defRPr sz="3600">
                <a:solidFill>
                  <a:srgbClr val="158B70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BE0C90-19DF-C90D-C500-ED282E254462}"/>
              </a:ext>
            </a:extLst>
          </p:cNvPr>
          <p:cNvSpPr/>
          <p:nvPr/>
        </p:nvSpPr>
        <p:spPr bwMode="auto">
          <a:xfrm>
            <a:off x="0" y="1980000"/>
            <a:ext cx="178080" cy="1260000"/>
          </a:xfrm>
          <a:prstGeom prst="rect">
            <a:avLst/>
          </a:prstGeom>
          <a:solidFill>
            <a:srgbClr val="158B7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enir Next LT Pro Light" panose="020B0304020202020204" pitchFamily="34" charset="0"/>
            </a:endParaRP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0AAE0455-FC4E-CB5C-81F1-F5F1C19D90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830" y="625571"/>
            <a:ext cx="2709382" cy="635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1B3F547-55A6-BB87-5129-B6BBC0375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501" y="5585359"/>
            <a:ext cx="1241660" cy="1068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8C736-81BD-92CA-92FB-9292D920BE71}"/>
              </a:ext>
            </a:extLst>
          </p:cNvPr>
          <p:cNvGrpSpPr/>
          <p:nvPr userDrawn="1"/>
        </p:nvGrpSpPr>
        <p:grpSpPr>
          <a:xfrm>
            <a:off x="0" y="633716"/>
            <a:ext cx="7787391" cy="584227"/>
            <a:chOff x="0" y="657224"/>
            <a:chExt cx="7787391" cy="584227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94590EE5-98AD-A6CF-2317-DC6B7E223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57224"/>
              <a:ext cx="7772400" cy="11720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223411B0-E565-2279-BBC3-9259FFC9A7A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20000" flipH="1">
              <a:off x="7487255" y="676413"/>
              <a:ext cx="300136" cy="565038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90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Green - with SFT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594AD-85CD-58B8-7485-83D6C71B1457}"/>
              </a:ext>
            </a:extLst>
          </p:cNvPr>
          <p:cNvSpPr>
            <a:spLocks noGrp="1" noChangeArrowheads="1"/>
          </p:cNvSpPr>
          <p:nvPr>
            <p:ph type="subTitle" idx="10"/>
          </p:nvPr>
        </p:nvSpPr>
        <p:spPr>
          <a:xfrm>
            <a:off x="623886" y="4147458"/>
            <a:ext cx="10944225" cy="1437902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600">
                <a:solidFill>
                  <a:srgbClr val="464646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66AB76-D0E2-D6C7-00DD-792A2E5ADB0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23887" y="1916113"/>
            <a:ext cx="10944224" cy="2231344"/>
          </a:xfrm>
          <a:prstGeom prst="rect">
            <a:avLst/>
          </a:prstGeom>
        </p:spPr>
        <p:txBody>
          <a:bodyPr anchor="t" anchorCtr="0"/>
          <a:lstStyle>
            <a:lvl1pPr algn="l">
              <a:defRPr sz="3600">
                <a:solidFill>
                  <a:srgbClr val="158B70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2BFAF5-BF0B-6144-4057-013E1E47D1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5907505"/>
            <a:ext cx="1002781" cy="7821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808F9F9-1504-E37C-D500-98B23268D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830" y="625571"/>
            <a:ext cx="2709382" cy="63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DEAEE0-1497-1C58-73CD-863944131670}"/>
              </a:ext>
            </a:extLst>
          </p:cNvPr>
          <p:cNvSpPr/>
          <p:nvPr/>
        </p:nvSpPr>
        <p:spPr bwMode="auto">
          <a:xfrm>
            <a:off x="0" y="1980000"/>
            <a:ext cx="178080" cy="1260000"/>
          </a:xfrm>
          <a:prstGeom prst="rect">
            <a:avLst/>
          </a:prstGeom>
          <a:solidFill>
            <a:srgbClr val="158B7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enir Next LT Pro Light" panose="020B0304020202020204" pitchFamily="34" charset="0"/>
            </a:endParaRP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E0ADE862-BA12-7166-F27B-78B4715A16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501" y="5585359"/>
            <a:ext cx="1241660" cy="10684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3A5A94-E041-EA49-6FC2-66A0C1483740}"/>
              </a:ext>
            </a:extLst>
          </p:cNvPr>
          <p:cNvGrpSpPr/>
          <p:nvPr userDrawn="1"/>
        </p:nvGrpSpPr>
        <p:grpSpPr>
          <a:xfrm>
            <a:off x="0" y="633716"/>
            <a:ext cx="7787391" cy="584227"/>
            <a:chOff x="0" y="657224"/>
            <a:chExt cx="7787391" cy="584227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B765E1D7-04AC-1D69-C3DA-339855BF9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57224"/>
              <a:ext cx="7772400" cy="11720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88F1FAE4-DDD1-B26E-79B1-9DF08F00F90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20000" flipH="1">
              <a:off x="7487255" y="676413"/>
              <a:ext cx="300136" cy="565038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151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Grey - no SFT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594AD-85CD-58B8-7485-83D6C71B1457}"/>
              </a:ext>
            </a:extLst>
          </p:cNvPr>
          <p:cNvSpPr>
            <a:spLocks noGrp="1" noChangeArrowheads="1"/>
          </p:cNvSpPr>
          <p:nvPr>
            <p:ph type="subTitle" idx="10"/>
          </p:nvPr>
        </p:nvSpPr>
        <p:spPr>
          <a:xfrm>
            <a:off x="623886" y="4147458"/>
            <a:ext cx="10944225" cy="1437902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600">
                <a:solidFill>
                  <a:srgbClr val="464646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66AB76-D0E2-D6C7-00DD-792A2E5ADB0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23887" y="1916113"/>
            <a:ext cx="10944224" cy="2231344"/>
          </a:xfrm>
          <a:prstGeom prst="rect">
            <a:avLst/>
          </a:prstGeom>
        </p:spPr>
        <p:txBody>
          <a:bodyPr anchor="t" anchorCtr="0"/>
          <a:lstStyle>
            <a:lvl1pPr algn="l">
              <a:defRPr sz="3600">
                <a:solidFill>
                  <a:srgbClr val="158B70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BE0C90-19DF-C90D-C500-ED282E254462}"/>
              </a:ext>
            </a:extLst>
          </p:cNvPr>
          <p:cNvSpPr/>
          <p:nvPr/>
        </p:nvSpPr>
        <p:spPr bwMode="auto">
          <a:xfrm>
            <a:off x="0" y="1980000"/>
            <a:ext cx="178080" cy="12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enir Next LT Pro Light" panose="020B0304020202020204" pitchFamily="34" charset="0"/>
            </a:endParaRP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0AAE0455-FC4E-CB5C-81F1-F5F1C19D90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830" y="625571"/>
            <a:ext cx="2709382" cy="635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1B3F547-55A6-BB87-5129-B6BBC0375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501" y="5585359"/>
            <a:ext cx="1241660" cy="10684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DC97CF-DA57-1F87-314B-F8BDB682A6A1}"/>
              </a:ext>
            </a:extLst>
          </p:cNvPr>
          <p:cNvGrpSpPr/>
          <p:nvPr userDrawn="1"/>
        </p:nvGrpSpPr>
        <p:grpSpPr>
          <a:xfrm>
            <a:off x="0" y="633716"/>
            <a:ext cx="7787391" cy="584227"/>
            <a:chOff x="0" y="657224"/>
            <a:chExt cx="7787391" cy="584227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DEF8F06A-21F3-A8FA-D7D8-591C961E3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57224"/>
              <a:ext cx="7772400" cy="11720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DD87B1E9-98A3-01F3-3C48-6B428A0061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20000" flipH="1">
              <a:off x="7487255" y="676413"/>
              <a:ext cx="300136" cy="565038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998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Grey - with SFT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594AD-85CD-58B8-7485-83D6C71B1457}"/>
              </a:ext>
            </a:extLst>
          </p:cNvPr>
          <p:cNvSpPr>
            <a:spLocks noGrp="1" noChangeArrowheads="1"/>
          </p:cNvSpPr>
          <p:nvPr>
            <p:ph type="subTitle" idx="10"/>
          </p:nvPr>
        </p:nvSpPr>
        <p:spPr>
          <a:xfrm>
            <a:off x="623886" y="4147458"/>
            <a:ext cx="10944225" cy="1437902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600">
                <a:solidFill>
                  <a:srgbClr val="464646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66AB76-D0E2-D6C7-00DD-792A2E5ADB08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23887" y="1916113"/>
            <a:ext cx="10944224" cy="2231344"/>
          </a:xfrm>
          <a:prstGeom prst="rect">
            <a:avLst/>
          </a:prstGeom>
        </p:spPr>
        <p:txBody>
          <a:bodyPr anchor="t" anchorCtr="0"/>
          <a:lstStyle>
            <a:lvl1pPr algn="l">
              <a:defRPr sz="3600">
                <a:solidFill>
                  <a:srgbClr val="158B70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2BFAF5-BF0B-6144-4057-013E1E47D1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5907505"/>
            <a:ext cx="1002781" cy="7821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808F9F9-1504-E37C-D500-98B23268D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830" y="625571"/>
            <a:ext cx="2709382" cy="63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DEAEE0-1497-1C58-73CD-863944131670}"/>
              </a:ext>
            </a:extLst>
          </p:cNvPr>
          <p:cNvSpPr/>
          <p:nvPr/>
        </p:nvSpPr>
        <p:spPr bwMode="auto">
          <a:xfrm>
            <a:off x="0" y="1980000"/>
            <a:ext cx="178080" cy="126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enir Next LT Pro Light" panose="020B0304020202020204" pitchFamily="34" charset="0"/>
            </a:endParaRP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E0ADE862-BA12-7166-F27B-78B4715A16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501" y="5585359"/>
            <a:ext cx="1241660" cy="10684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5CC623-33F1-DA3D-1E88-49E0E2B49899}"/>
              </a:ext>
            </a:extLst>
          </p:cNvPr>
          <p:cNvGrpSpPr/>
          <p:nvPr userDrawn="1"/>
        </p:nvGrpSpPr>
        <p:grpSpPr>
          <a:xfrm>
            <a:off x="0" y="633716"/>
            <a:ext cx="7787391" cy="584227"/>
            <a:chOff x="0" y="657224"/>
            <a:chExt cx="7787391" cy="584227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274B1E53-C685-E871-85A1-20714B657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57224"/>
              <a:ext cx="7772400" cy="11720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B9426653-CF7F-0B48-5E33-73161D1A93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20000" flipH="1">
              <a:off x="7487255" y="676413"/>
              <a:ext cx="300136" cy="565038"/>
            </a:xfrm>
            <a:prstGeom prst="line">
              <a:avLst/>
            </a:prstGeom>
            <a:noFill/>
            <a:ln w="2857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557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2676D-E372-7582-A977-B23131E6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33376"/>
            <a:ext cx="9791702" cy="7191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3F26732B-C1A6-F036-693E-C60860647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2516" y="6484937"/>
            <a:ext cx="552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Offer available in Europe, Middle-East and Africa only</a:t>
            </a:r>
            <a:endParaRPr lang="nl-B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11F4EBBC-99E1-0B85-1BE5-C719AF86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959" y="6492875"/>
            <a:ext cx="93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fld id="{7DBBC8A3-E49C-CD41-A396-1F5A2924A56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322A79-6A4B-87FD-66AD-66F84BD3B2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1052513"/>
            <a:ext cx="11807825" cy="5364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585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9E7F-C5BE-3A88-83A6-1F0999C7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33376"/>
            <a:ext cx="9791700" cy="71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0BB51-B46D-D1FE-4408-43B14E327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88" y="1068389"/>
            <a:ext cx="5903912" cy="5348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552FC-1C63-711C-0E26-29E7CE32C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1068389"/>
            <a:ext cx="5903912" cy="5348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6103543-291C-EDDA-A1FF-8DA270B6B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2516" y="6484937"/>
            <a:ext cx="552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Offer available in Europe, Middle-East and Africa only</a:t>
            </a:r>
            <a:endParaRPr lang="nl-BE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08832E-78DF-1753-FEB7-3FF75D66B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959" y="6492875"/>
            <a:ext cx="93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fld id="{7DBBC8A3-E49C-CD41-A396-1F5A2924A565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4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AA36-630F-1452-3DA9-C365F600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33375"/>
            <a:ext cx="9791700" cy="7191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EE33D-5F99-2785-44F7-7C2F19C8F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9" y="1052513"/>
            <a:ext cx="5903912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46A45-1187-B2F2-106B-609B67B84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1876425"/>
            <a:ext cx="5903912" cy="4540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3988D-B47C-FE7C-4EEF-176F5999E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052513"/>
            <a:ext cx="5903913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F7EB3-027A-A74F-F1B9-B226D06EE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876425"/>
            <a:ext cx="5903912" cy="4540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AA34B4EA-3FE2-8E6C-835F-B95CD3453B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2516" y="6484937"/>
            <a:ext cx="552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Offer available in Europe, Middle-East and Africa only</a:t>
            </a:r>
            <a:endParaRPr lang="nl-BE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F9FB1CB1-9D10-74B9-F1C1-6E76C841B0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33959" y="6492875"/>
            <a:ext cx="93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fld id="{7DBBC8A3-E49C-CD41-A396-1F5A2924A565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25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C30B-9E96-D7B4-04FD-884FC7B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333375"/>
            <a:ext cx="9791700" cy="719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ADBF4-E009-31D4-D3E0-65B3977A4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2516" y="6484937"/>
            <a:ext cx="552348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Offer available in Europe, Middle-East and Africa only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FDF07-82E4-5BAC-B8F7-0A51773399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33959" y="6492875"/>
            <a:ext cx="938139" cy="365125"/>
          </a:xfrm>
          <a:prstGeom prst="rect">
            <a:avLst/>
          </a:prstGeom>
        </p:spPr>
        <p:txBody>
          <a:bodyPr/>
          <a:lstStyle/>
          <a:p>
            <a:fld id="{7DBBC8A3-E49C-CD41-A396-1F5A2924A565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76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0CBCC46D-3C72-3826-ED7A-BC525930F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2516" y="6484937"/>
            <a:ext cx="552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Offer available in Europe, Middle-East and Africa only</a:t>
            </a:r>
            <a:endParaRPr lang="nl-B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AAFA5615-8E7D-A8BE-413C-E0FA9FCB3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959" y="6492875"/>
            <a:ext cx="93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F6F6F"/>
                </a:solidFill>
                <a:latin typeface="Avenir Next LT Pro" panose="020B0504020202020204" pitchFamily="34" charset="0"/>
              </a:defRPr>
            </a:lvl1pPr>
          </a:lstStyle>
          <a:p>
            <a:fld id="{7DBBC8A3-E49C-CD41-A396-1F5A2924A56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18A945-E48E-8ABB-1A03-DDBBB7AC9DC2}"/>
              </a:ext>
            </a:extLst>
          </p:cNvPr>
          <p:cNvSpPr txBox="1"/>
          <p:nvPr userDrawn="1"/>
        </p:nvSpPr>
        <p:spPr>
          <a:xfrm>
            <a:off x="7714423" y="5760006"/>
            <a:ext cx="425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8A11D9D4-0381-0A11-E31D-44763FF91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2088" y="343591"/>
            <a:ext cx="9791700" cy="69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9F24DF7-BCAE-D489-704F-8B8268B8E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2088" y="1056583"/>
            <a:ext cx="11780010" cy="536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DF5C9A7C-4D7B-A23B-7C73-4AD3A97C839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0281" y="322580"/>
            <a:ext cx="1356837" cy="31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2DD8EC-BAF4-35AC-DAF9-8DDEDE2E451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4578" y="317098"/>
            <a:ext cx="10408436" cy="323309"/>
            <a:chOff x="-87" y="240"/>
            <a:chExt cx="4529" cy="212"/>
          </a:xfrm>
        </p:grpSpPr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E167CF3B-8107-608B-6261-9810A780F3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87" y="240"/>
              <a:ext cx="4527" cy="0"/>
            </a:xfrm>
            <a:prstGeom prst="line">
              <a:avLst/>
            </a:prstGeom>
            <a:noFill/>
            <a:ln w="952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C17A3115-40B9-8BCA-CBA2-8F13AE99CB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20000" flipH="1">
              <a:off x="4357" y="243"/>
              <a:ext cx="85" cy="209"/>
            </a:xfrm>
            <a:prstGeom prst="line">
              <a:avLst/>
            </a:prstGeom>
            <a:noFill/>
            <a:ln w="9525">
              <a:solidFill>
                <a:srgbClr val="158B7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0163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4" r:id="rId3"/>
    <p:sldLayoutId id="2147484015" r:id="rId4"/>
    <p:sldLayoutId id="2147484024" r:id="rId5"/>
    <p:sldLayoutId id="2147484025" r:id="rId6"/>
    <p:sldLayoutId id="2147484026" r:id="rId7"/>
    <p:sldLayoutId id="2147484027" r:id="rId8"/>
    <p:sldLayoutId id="214748402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158B70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rgbClr val="464646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rgbClr val="464646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rgbClr val="464646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464646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464646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867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4042" userDrawn="1">
          <p15:clr>
            <a:srgbClr val="F26B43"/>
          </p15:clr>
        </p15:guide>
        <p15:guide id="8" pos="121" userDrawn="1">
          <p15:clr>
            <a:srgbClr val="F26B43"/>
          </p15:clr>
        </p15:guide>
        <p15:guide id="9" pos="7559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  <p15:guide id="11" pos="62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7056363-C2B5-9AF6-4743-31082F22640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Special offers for webinar participants</a:t>
            </a:r>
            <a:br>
              <a:rPr lang="en-US" dirty="0"/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venir Next LT Pro" panose="020B0504020202020204" pitchFamily="34" charset="0"/>
                <a:ea typeface="Arial Unicode MS" pitchFamily="34" charset="-128"/>
              </a:rPr>
              <a:t>Offers available in Europe, Middle-East and Africa only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venir Next LT Pro" panose="020B0504020202020204" pitchFamily="34" charset="0"/>
              <a:ea typeface="Arial Unicode MS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5CE3BB-2C57-5F06-3777-263892564FCC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en-US" dirty="0"/>
              <a:t>Root caries:</a:t>
            </a:r>
            <a:br>
              <a:rPr lang="en-US" dirty="0"/>
            </a:br>
            <a:r>
              <a:rPr lang="en-US" dirty="0"/>
              <a:t>The challenge in today’s cariology</a:t>
            </a:r>
            <a:br>
              <a:rPr lang="en-US" dirty="0"/>
            </a:br>
            <a:r>
              <a:rPr kumimoji="0" lang="nl-BE" sz="36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Prof. Roland Frankenberger</a:t>
            </a:r>
            <a:endParaRPr lang="nl-BE" dirty="0"/>
          </a:p>
        </p:txBody>
      </p:sp>
      <p:pic>
        <p:nvPicPr>
          <p:cNvPr id="7" name="Picture 6" descr="A person in a blue shirt&#10;&#10;Description automatically generated">
            <a:extLst>
              <a:ext uri="{FF2B5EF4-FFF2-40B4-BE49-F238E27FC236}">
                <a16:creationId xmlns:a16="http://schemas.microsoft.com/office/drawing/2014/main" id="{9B4D581D-B63A-DB71-51D8-9B15684E25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0592" y="1567539"/>
            <a:ext cx="5290461" cy="529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448F16E-9E1D-66F5-6718-11318F519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92" y="4789501"/>
            <a:ext cx="2068499" cy="2068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09B68-638A-4A2F-BC7C-073A67049357}"/>
              </a:ext>
            </a:extLst>
          </p:cNvPr>
          <p:cNvPicPr/>
          <p:nvPr/>
        </p:nvPicPr>
        <p:blipFill>
          <a:blip r:embed="rId4"/>
          <a:srcRect/>
          <a:stretch/>
        </p:blipFill>
        <p:spPr bwMode="auto">
          <a:xfrm>
            <a:off x="7394574" y="2504112"/>
            <a:ext cx="3498850" cy="248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31649-20E1-42C2-AB2C-96BAFE2B84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3780" y="2432048"/>
            <a:ext cx="3948441" cy="26325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93F244-F026-449D-94B8-036D2279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offer for webinar participants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DAD995-F6BF-42D6-B9D7-BFA7A529C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 algn="ctr"/>
            <a:r>
              <a:rPr lang="en-US" dirty="0"/>
              <a:t>Buy 2 </a:t>
            </a:r>
          </a:p>
          <a:p>
            <a:pPr lvl="0" algn="ctr"/>
            <a:r>
              <a:rPr lang="en-US" dirty="0">
                <a:solidFill>
                  <a:srgbClr val="FF0000"/>
                </a:solidFill>
              </a:rPr>
              <a:t>EQUIA Forte HT </a:t>
            </a:r>
            <a:r>
              <a:rPr lang="en-US" dirty="0"/>
              <a:t>refill packs</a:t>
            </a:r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lvl="0" algn="ctr"/>
            <a:endParaRPr lang="en-US" sz="1400" dirty="0"/>
          </a:p>
          <a:p>
            <a:pPr algn="ctr"/>
            <a:r>
              <a:rPr lang="en-US" sz="1400" dirty="0"/>
              <a:t>Box with 50 Capsules EQUIA Forte HT Fil</a:t>
            </a:r>
            <a:endParaRPr lang="nl-BE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004238-1573-70BB-5047-9B6DB01F18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/>
              <a:t>Get 1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EQUIA Forte HT </a:t>
            </a:r>
            <a:r>
              <a:rPr lang="en-US" dirty="0"/>
              <a:t>intro pack</a:t>
            </a:r>
          </a:p>
          <a:p>
            <a:pPr algn="ctr"/>
            <a:r>
              <a:rPr lang="nl-BE" dirty="0"/>
              <a:t>FREE of CHARGE</a:t>
            </a:r>
          </a:p>
          <a:p>
            <a:pPr algn="ctr"/>
            <a:endParaRPr lang="nl-BE" sz="1400" dirty="0"/>
          </a:p>
          <a:p>
            <a:pPr algn="ctr"/>
            <a:endParaRPr lang="nl-BE" sz="1400" dirty="0"/>
          </a:p>
          <a:p>
            <a:pPr algn="ctr"/>
            <a:endParaRPr lang="nl-BE" sz="1400" dirty="0"/>
          </a:p>
          <a:p>
            <a:pPr algn="ctr"/>
            <a:endParaRPr lang="nl-BE" sz="1400" dirty="0"/>
          </a:p>
          <a:p>
            <a:pPr algn="ctr"/>
            <a:endParaRPr lang="nl-BE" sz="1400" dirty="0"/>
          </a:p>
          <a:p>
            <a:pPr algn="ctr"/>
            <a:endParaRPr lang="nl-BE" sz="1400" dirty="0"/>
          </a:p>
          <a:p>
            <a:pPr algn="ctr"/>
            <a:endParaRPr lang="nl-BE" sz="1400" dirty="0"/>
          </a:p>
          <a:p>
            <a:pPr algn="ctr"/>
            <a:endParaRPr lang="nl-BE" sz="1400" dirty="0"/>
          </a:p>
          <a:p>
            <a:pPr algn="ctr"/>
            <a:r>
              <a:rPr lang="nl-BE" sz="1400" dirty="0"/>
              <a:t>20 Capsules EQUIA Forte HT Fil, 20 Unit doses of</a:t>
            </a:r>
          </a:p>
          <a:p>
            <a:pPr algn="ctr"/>
            <a:r>
              <a:rPr lang="nl-BE" sz="1400" dirty="0"/>
              <a:t>EQUIA Forte Coat &amp; 25 Disposable </a:t>
            </a:r>
            <a:r>
              <a:rPr lang="nl-BE" sz="1400" dirty="0" err="1"/>
              <a:t>applicators</a:t>
            </a:r>
            <a:r>
              <a:rPr lang="nl-BE" sz="1400" dirty="0"/>
              <a:t> </a:t>
            </a:r>
            <a:endParaRPr lang="en-GB" sz="1400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D342F7A1-3037-18C5-6CB3-A36A16DEFAB9}"/>
              </a:ext>
            </a:extLst>
          </p:cNvPr>
          <p:cNvSpPr txBox="1">
            <a:spLocks/>
          </p:cNvSpPr>
          <p:nvPr/>
        </p:nvSpPr>
        <p:spPr bwMode="auto">
          <a:xfrm>
            <a:off x="-16652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take advantage of </a:t>
            </a:r>
            <a:r>
              <a:rPr lang="nl-BE" sz="1800" kern="0" dirty="0" err="1">
                <a:latin typeface="Avenir Next LT Pro" panose="020B0504020202020204" pitchFamily="34" charset="0"/>
              </a:rPr>
              <a:t>this</a:t>
            </a:r>
            <a:r>
              <a:rPr lang="nl-BE" sz="1800" kern="0" dirty="0">
                <a:latin typeface="Avenir Next LT Pro" panose="020B0504020202020204" pitchFamily="34" charset="0"/>
              </a:rPr>
              <a:t> offer we </a:t>
            </a:r>
            <a:r>
              <a:rPr lang="nl-BE" sz="1800" kern="0" dirty="0" err="1">
                <a:latin typeface="Avenir Next LT Pro" panose="020B0504020202020204" pitchFamily="34" charset="0"/>
              </a:rPr>
              <a:t>kindly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ask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you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contact </a:t>
            </a:r>
            <a:r>
              <a:rPr lang="nl-BE" sz="1800" kern="0" dirty="0" err="1">
                <a:latin typeface="Avenir Next LT Pro" panose="020B0504020202020204" pitchFamily="34" charset="0"/>
              </a:rPr>
              <a:t>your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local</a:t>
            </a:r>
            <a:r>
              <a:rPr lang="nl-BE" sz="1800" kern="0" dirty="0">
                <a:latin typeface="Avenir Next LT Pro" panose="020B0504020202020204" pitchFamily="34" charset="0"/>
              </a:rPr>
              <a:t> GC Sales office.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79B0C80-FB09-0E06-CF92-900AD8C2D628}"/>
              </a:ext>
            </a:extLst>
          </p:cNvPr>
          <p:cNvSpPr txBox="1">
            <a:spLocks/>
          </p:cNvSpPr>
          <p:nvPr/>
        </p:nvSpPr>
        <p:spPr bwMode="auto">
          <a:xfrm>
            <a:off x="7023235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>
                <a:latin typeface="Avenir Next LT Pro" panose="020B0504020202020204" pitchFamily="34" charset="0"/>
              </a:rPr>
              <a:t>The offer is </a:t>
            </a:r>
            <a:r>
              <a:rPr lang="nl-BE" sz="1800" kern="0" dirty="0" err="1">
                <a:latin typeface="Avenir Next LT Pro" panose="020B0504020202020204" pitchFamily="34" charset="0"/>
              </a:rPr>
              <a:t>valid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until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the</a:t>
            </a:r>
            <a:r>
              <a:rPr lang="nl-BE" sz="1800" kern="0" dirty="0">
                <a:latin typeface="Avenir Next LT Pro" panose="020B0504020202020204" pitchFamily="34" charset="0"/>
              </a:rPr>
              <a:t> 31st of May 2024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Offer available in Europe, Middle-East and Africa only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119636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09B68-638A-4A2F-BC7C-073A67049357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8296323" y="3341266"/>
            <a:ext cx="2495757" cy="289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31649-20E1-42C2-AB2C-96BAFE2B84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7889" y="744111"/>
            <a:ext cx="5320764" cy="296375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DAD995-F6BF-42D6-B9D7-BFA7A529C1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Buy 5 </a:t>
            </a:r>
            <a:r>
              <a:rPr lang="en-US" dirty="0">
                <a:solidFill>
                  <a:srgbClr val="7F710D"/>
                </a:solidFill>
              </a:rPr>
              <a:t>G-ænial Universal Injectable </a:t>
            </a:r>
            <a:r>
              <a:rPr lang="en-US" dirty="0"/>
              <a:t>refills</a:t>
            </a:r>
          </a:p>
          <a:p>
            <a:pPr lvl="0"/>
            <a:r>
              <a:rPr lang="en-US" sz="1400" dirty="0"/>
              <a:t>GC G-ænial Universal Injectable, Syringe 1ml all </a:t>
            </a:r>
            <a:r>
              <a:rPr lang="en-US" sz="1400" dirty="0" err="1"/>
              <a:t>colours</a:t>
            </a:r>
            <a:endParaRPr lang="en-US" sz="1400" dirty="0"/>
          </a:p>
          <a:p>
            <a:pPr lvl="0"/>
            <a:r>
              <a:rPr lang="en-US" sz="1400" dirty="0"/>
              <a:t>GC G-ænial Universal Injectable, Unitip 15x0.16mL all </a:t>
            </a:r>
            <a:r>
              <a:rPr lang="en-US" sz="1400" dirty="0" err="1"/>
              <a:t>colours</a:t>
            </a:r>
            <a:endParaRPr lang="en-US" sz="1400" dirty="0"/>
          </a:p>
          <a:p>
            <a:pPr algn="ct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r>
              <a:rPr lang="en-US" dirty="0"/>
              <a:t>Get 1 </a:t>
            </a:r>
            <a:r>
              <a:rPr lang="en-US" dirty="0">
                <a:solidFill>
                  <a:srgbClr val="7F710D"/>
                </a:solidFill>
              </a:rPr>
              <a:t>G-ænial Universal Injectable </a:t>
            </a:r>
            <a:r>
              <a:rPr lang="en-US" dirty="0"/>
              <a:t>refill</a:t>
            </a:r>
          </a:p>
          <a:p>
            <a:r>
              <a:rPr lang="nl-BE" dirty="0"/>
              <a:t>FREE of CHARGE</a:t>
            </a:r>
            <a:endParaRPr lang="en-GB" dirty="0"/>
          </a:p>
          <a:p>
            <a:pPr lvl="0" algn="ctr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93F244-F026-449D-94B8-036D2279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offer for webinar participants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B8AA284-2532-AB53-980B-EA53BBBBC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992" y="4789501"/>
            <a:ext cx="2068499" cy="2068499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1D2F6D4-BA9F-319D-0629-362230AA10CA}"/>
              </a:ext>
            </a:extLst>
          </p:cNvPr>
          <p:cNvSpPr txBox="1">
            <a:spLocks/>
          </p:cNvSpPr>
          <p:nvPr/>
        </p:nvSpPr>
        <p:spPr bwMode="auto">
          <a:xfrm>
            <a:off x="-16652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take advantage of </a:t>
            </a:r>
            <a:r>
              <a:rPr lang="nl-BE" sz="1800" kern="0" dirty="0" err="1">
                <a:latin typeface="Avenir Next LT Pro" panose="020B0504020202020204" pitchFamily="34" charset="0"/>
              </a:rPr>
              <a:t>this</a:t>
            </a:r>
            <a:r>
              <a:rPr lang="nl-BE" sz="1800" kern="0" dirty="0">
                <a:latin typeface="Avenir Next LT Pro" panose="020B0504020202020204" pitchFamily="34" charset="0"/>
              </a:rPr>
              <a:t> offer we </a:t>
            </a:r>
            <a:r>
              <a:rPr lang="nl-BE" sz="1800" kern="0" dirty="0" err="1">
                <a:latin typeface="Avenir Next LT Pro" panose="020B0504020202020204" pitchFamily="34" charset="0"/>
              </a:rPr>
              <a:t>kindly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ask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you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contact </a:t>
            </a:r>
            <a:r>
              <a:rPr lang="nl-BE" sz="1800" kern="0" dirty="0" err="1">
                <a:latin typeface="Avenir Next LT Pro" panose="020B0504020202020204" pitchFamily="34" charset="0"/>
              </a:rPr>
              <a:t>your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local</a:t>
            </a:r>
            <a:r>
              <a:rPr lang="nl-BE" sz="1800" kern="0" dirty="0">
                <a:latin typeface="Avenir Next LT Pro" panose="020B0504020202020204" pitchFamily="34" charset="0"/>
              </a:rPr>
              <a:t> GC Sales office.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D989AF6-4437-7CF6-0815-EE733DFE4458}"/>
              </a:ext>
            </a:extLst>
          </p:cNvPr>
          <p:cNvSpPr txBox="1">
            <a:spLocks/>
          </p:cNvSpPr>
          <p:nvPr/>
        </p:nvSpPr>
        <p:spPr bwMode="auto">
          <a:xfrm>
            <a:off x="7023235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>
                <a:latin typeface="Avenir Next LT Pro" panose="020B0504020202020204" pitchFamily="34" charset="0"/>
              </a:rPr>
              <a:t>The offer is </a:t>
            </a:r>
            <a:r>
              <a:rPr lang="nl-BE" sz="1800" kern="0" dirty="0" err="1">
                <a:latin typeface="Avenir Next LT Pro" panose="020B0504020202020204" pitchFamily="34" charset="0"/>
              </a:rPr>
              <a:t>valid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until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the</a:t>
            </a:r>
            <a:r>
              <a:rPr lang="nl-BE" sz="1800" kern="0" dirty="0">
                <a:latin typeface="Avenir Next LT Pro" panose="020B0504020202020204" pitchFamily="34" charset="0"/>
              </a:rPr>
              <a:t> 31st of May 2024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Offer available in Europe, Middle-East and Africa only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768830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B31649-20E1-42C2-AB2C-96BAFE2B84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557" y="1015739"/>
            <a:ext cx="5328726" cy="391528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DAD995-F6BF-42D6-B9D7-BFA7A529C1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Buy 3 </a:t>
            </a:r>
            <a:r>
              <a:rPr lang="en-US" dirty="0">
                <a:solidFill>
                  <a:srgbClr val="158B70"/>
                </a:solidFill>
              </a:rPr>
              <a:t>GC Fuji II LC </a:t>
            </a:r>
            <a:r>
              <a:rPr lang="en-US" dirty="0"/>
              <a:t>refills</a:t>
            </a:r>
          </a:p>
          <a:p>
            <a:pPr lvl="0"/>
            <a:r>
              <a:rPr lang="en-US" sz="1400" dirty="0"/>
              <a:t>Box with 50 Capsules GC Fuji II LC</a:t>
            </a:r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				</a:t>
            </a:r>
          </a:p>
          <a:p>
            <a:r>
              <a:rPr lang="en-US" dirty="0"/>
              <a:t>Get 1 </a:t>
            </a:r>
            <a:r>
              <a:rPr lang="en-US" dirty="0">
                <a:solidFill>
                  <a:srgbClr val="158B70"/>
                </a:solidFill>
              </a:rPr>
              <a:t>GC Fuji II LC </a:t>
            </a:r>
            <a:r>
              <a:rPr lang="en-US" dirty="0"/>
              <a:t>refill </a:t>
            </a:r>
            <a:r>
              <a:rPr lang="nl-BE" dirty="0"/>
              <a:t>FREE of CHARGE</a:t>
            </a:r>
            <a:endParaRPr lang="en-GB" dirty="0"/>
          </a:p>
          <a:p>
            <a:pPr lvl="0" algn="ctr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93F244-F026-449D-94B8-036D2279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offer for webinar participants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A2E985D-E1AA-A4D9-5DF6-202F4E448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92" y="4789501"/>
            <a:ext cx="2068499" cy="2068499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2650284-0D2B-1D8A-2BC0-0FB1B04C13B6}"/>
              </a:ext>
            </a:extLst>
          </p:cNvPr>
          <p:cNvSpPr txBox="1">
            <a:spLocks/>
          </p:cNvSpPr>
          <p:nvPr/>
        </p:nvSpPr>
        <p:spPr bwMode="auto">
          <a:xfrm>
            <a:off x="-16652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take advantage of </a:t>
            </a:r>
            <a:r>
              <a:rPr lang="nl-BE" sz="1800" kern="0" dirty="0" err="1">
                <a:latin typeface="Avenir Next LT Pro" panose="020B0504020202020204" pitchFamily="34" charset="0"/>
              </a:rPr>
              <a:t>this</a:t>
            </a:r>
            <a:r>
              <a:rPr lang="nl-BE" sz="1800" kern="0" dirty="0">
                <a:latin typeface="Avenir Next LT Pro" panose="020B0504020202020204" pitchFamily="34" charset="0"/>
              </a:rPr>
              <a:t> offer we </a:t>
            </a:r>
            <a:r>
              <a:rPr lang="nl-BE" sz="1800" kern="0" dirty="0" err="1">
                <a:latin typeface="Avenir Next LT Pro" panose="020B0504020202020204" pitchFamily="34" charset="0"/>
              </a:rPr>
              <a:t>kindly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ask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you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contact </a:t>
            </a:r>
            <a:r>
              <a:rPr lang="nl-BE" sz="1800" kern="0" dirty="0" err="1">
                <a:latin typeface="Avenir Next LT Pro" panose="020B0504020202020204" pitchFamily="34" charset="0"/>
              </a:rPr>
              <a:t>your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local</a:t>
            </a:r>
            <a:r>
              <a:rPr lang="nl-BE" sz="1800" kern="0" dirty="0">
                <a:latin typeface="Avenir Next LT Pro" panose="020B0504020202020204" pitchFamily="34" charset="0"/>
              </a:rPr>
              <a:t> GC Sales office.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DB991D9-B3DE-07F3-167C-626F952E5BBD}"/>
              </a:ext>
            </a:extLst>
          </p:cNvPr>
          <p:cNvSpPr txBox="1">
            <a:spLocks/>
          </p:cNvSpPr>
          <p:nvPr/>
        </p:nvSpPr>
        <p:spPr bwMode="auto">
          <a:xfrm>
            <a:off x="7023235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>
                <a:latin typeface="Avenir Next LT Pro" panose="020B0504020202020204" pitchFamily="34" charset="0"/>
              </a:rPr>
              <a:t>The offer is </a:t>
            </a:r>
            <a:r>
              <a:rPr lang="nl-BE" sz="1800" kern="0" dirty="0" err="1">
                <a:latin typeface="Avenir Next LT Pro" panose="020B0504020202020204" pitchFamily="34" charset="0"/>
              </a:rPr>
              <a:t>valid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until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the</a:t>
            </a:r>
            <a:r>
              <a:rPr lang="nl-BE" sz="1800" kern="0" dirty="0">
                <a:latin typeface="Avenir Next LT Pro" panose="020B0504020202020204" pitchFamily="34" charset="0"/>
              </a:rPr>
              <a:t> 31st of May 2024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Offer available in Europe, Middle-East and Africa only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728792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09B68-638A-4A2F-BC7C-073A67049357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7548466" y="2569427"/>
            <a:ext cx="2878280" cy="260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B31649-20E1-42C2-AB2C-96BAFE2B84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3733" y="2432550"/>
            <a:ext cx="4672685" cy="33570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93F244-F026-449D-94B8-036D2279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offer for webinar participants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DAD995-F6BF-42D6-B9D7-BFA7A529C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 algn="ctr"/>
            <a:r>
              <a:rPr lang="en-US" dirty="0"/>
              <a:t>Buy 1 </a:t>
            </a:r>
          </a:p>
          <a:p>
            <a:pPr lvl="0" algn="ctr"/>
            <a:r>
              <a:rPr lang="en-US" dirty="0">
                <a:solidFill>
                  <a:srgbClr val="C00000"/>
                </a:solidFill>
              </a:rPr>
              <a:t>G-Premio Bond </a:t>
            </a:r>
            <a:r>
              <a:rPr lang="en-US" dirty="0"/>
              <a:t>3-bottle pack</a:t>
            </a:r>
          </a:p>
          <a:p>
            <a:pPr lvl="0" algn="ctr"/>
            <a:r>
              <a:rPr lang="it-IT" sz="1400" dirty="0"/>
              <a:t>3x </a:t>
            </a:r>
            <a:r>
              <a:rPr lang="it-IT" sz="1400" dirty="0" err="1"/>
              <a:t>Bottle</a:t>
            </a:r>
            <a:r>
              <a:rPr lang="it-IT" sz="1400" dirty="0"/>
              <a:t> 5ml G-Premio Bond</a:t>
            </a:r>
            <a:endParaRPr lang="en-US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004238-1573-70BB-5047-9B6DB01F18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/>
              <a:t>Get 1 </a:t>
            </a:r>
          </a:p>
          <a:p>
            <a:pPr lvl="0" algn="ctr"/>
            <a:r>
              <a:rPr lang="en-US" dirty="0">
                <a:solidFill>
                  <a:srgbClr val="C00000"/>
                </a:solidFill>
              </a:rPr>
              <a:t>G-Premio Bond </a:t>
            </a:r>
            <a:r>
              <a:rPr lang="en-US" dirty="0"/>
              <a:t>refill</a:t>
            </a:r>
          </a:p>
          <a:p>
            <a:pPr algn="ctr"/>
            <a:r>
              <a:rPr lang="nl-BE" dirty="0"/>
              <a:t>FREE of CHARGE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1x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Bottle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5ml G-Premio Bond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algn="ctr"/>
            <a:endParaRPr lang="en-GB" dirty="0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C7F60D-C2A4-0BB1-0918-CDAA6C448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992" y="4789501"/>
            <a:ext cx="2068499" cy="206849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53ABCC2-B406-00AC-9955-87498AA4819A}"/>
              </a:ext>
            </a:extLst>
          </p:cNvPr>
          <p:cNvSpPr txBox="1">
            <a:spLocks/>
          </p:cNvSpPr>
          <p:nvPr/>
        </p:nvSpPr>
        <p:spPr bwMode="auto">
          <a:xfrm>
            <a:off x="-16652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take advantage of </a:t>
            </a:r>
            <a:r>
              <a:rPr lang="nl-BE" sz="1800" kern="0" dirty="0" err="1">
                <a:latin typeface="Avenir Next LT Pro" panose="020B0504020202020204" pitchFamily="34" charset="0"/>
              </a:rPr>
              <a:t>this</a:t>
            </a:r>
            <a:r>
              <a:rPr lang="nl-BE" sz="1800" kern="0" dirty="0">
                <a:latin typeface="Avenir Next LT Pro" panose="020B0504020202020204" pitchFamily="34" charset="0"/>
              </a:rPr>
              <a:t> offer we </a:t>
            </a:r>
            <a:r>
              <a:rPr lang="nl-BE" sz="1800" kern="0" dirty="0" err="1">
                <a:latin typeface="Avenir Next LT Pro" panose="020B0504020202020204" pitchFamily="34" charset="0"/>
              </a:rPr>
              <a:t>kindly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ask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you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to</a:t>
            </a:r>
            <a:r>
              <a:rPr lang="nl-BE" sz="1800" kern="0" dirty="0">
                <a:latin typeface="Avenir Next LT Pro" panose="020B0504020202020204" pitchFamily="34" charset="0"/>
              </a:rPr>
              <a:t> contact </a:t>
            </a:r>
            <a:r>
              <a:rPr lang="nl-BE" sz="1800" kern="0" dirty="0" err="1">
                <a:latin typeface="Avenir Next LT Pro" panose="020B0504020202020204" pitchFamily="34" charset="0"/>
              </a:rPr>
              <a:t>your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local</a:t>
            </a:r>
            <a:r>
              <a:rPr lang="nl-BE" sz="1800" kern="0" dirty="0">
                <a:latin typeface="Avenir Next LT Pro" panose="020B0504020202020204" pitchFamily="34" charset="0"/>
              </a:rPr>
              <a:t> GC Sales office.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8BC8E60-2B16-A6C8-F037-79753FA81628}"/>
              </a:ext>
            </a:extLst>
          </p:cNvPr>
          <p:cNvSpPr txBox="1">
            <a:spLocks/>
          </p:cNvSpPr>
          <p:nvPr/>
        </p:nvSpPr>
        <p:spPr bwMode="auto">
          <a:xfrm>
            <a:off x="7023235" y="5872755"/>
            <a:ext cx="5185418" cy="8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defRPr sz="4000">
                <a:solidFill>
                  <a:srgbClr val="158B70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8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4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20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ts val="800"/>
              </a:spcBef>
              <a:spcAft>
                <a:spcPts val="800"/>
              </a:spcAft>
              <a:buFont typeface="Times" charset="0"/>
              <a:buChar char="•"/>
              <a:defRPr sz="1600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67">
                <a:solidFill>
                  <a:srgbClr val="464646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nl-BE" sz="1800" kern="0" dirty="0">
                <a:latin typeface="Avenir Next LT Pro" panose="020B0504020202020204" pitchFamily="34" charset="0"/>
              </a:rPr>
              <a:t>The offer is </a:t>
            </a:r>
            <a:r>
              <a:rPr lang="nl-BE" sz="1800" kern="0" dirty="0" err="1">
                <a:latin typeface="Avenir Next LT Pro" panose="020B0504020202020204" pitchFamily="34" charset="0"/>
              </a:rPr>
              <a:t>valid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until</a:t>
            </a:r>
            <a:r>
              <a:rPr lang="nl-BE" sz="1800" kern="0" dirty="0">
                <a:latin typeface="Avenir Next LT Pro" panose="020B0504020202020204" pitchFamily="34" charset="0"/>
              </a:rPr>
              <a:t> </a:t>
            </a:r>
            <a:r>
              <a:rPr lang="nl-BE" sz="1800" kern="0" dirty="0" err="1">
                <a:latin typeface="Avenir Next LT Pro" panose="020B0504020202020204" pitchFamily="34" charset="0"/>
              </a:rPr>
              <a:t>the</a:t>
            </a:r>
            <a:r>
              <a:rPr lang="nl-BE" sz="1800" kern="0" dirty="0">
                <a:latin typeface="Avenir Next LT Pro" panose="020B0504020202020204" pitchFamily="34" charset="0"/>
              </a:rPr>
              <a:t> 31st of May 2024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</a:pPr>
            <a:r>
              <a:rPr lang="en-US" sz="1200" dirty="0"/>
              <a:t>Offer available in Europe, Middle-East and Africa only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775158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00">
        <p159:morph option="byObject"/>
      </p:transition>
    </mc:Choice>
    <mc:Fallback xmlns="">
      <p:transition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F19DA9-F1A4-4F2F-9BD6-09FB4B074C09}"/>
              </a:ext>
            </a:extLst>
          </p:cNvPr>
          <p:cNvSpPr/>
          <p:nvPr/>
        </p:nvSpPr>
        <p:spPr>
          <a:xfrm>
            <a:off x="-182880" y="5257800"/>
            <a:ext cx="12397740" cy="1600200"/>
          </a:xfrm>
          <a:custGeom>
            <a:avLst/>
            <a:gdLst>
              <a:gd name="connsiteX0" fmla="*/ 0 w 12192000"/>
              <a:gd name="connsiteY0" fmla="*/ 0 h 1280160"/>
              <a:gd name="connsiteX1" fmla="*/ 12192000 w 12192000"/>
              <a:gd name="connsiteY1" fmla="*/ 0 h 1280160"/>
              <a:gd name="connsiteX2" fmla="*/ 12192000 w 12192000"/>
              <a:gd name="connsiteY2" fmla="*/ 1280160 h 1280160"/>
              <a:gd name="connsiteX3" fmla="*/ 0 w 12192000"/>
              <a:gd name="connsiteY3" fmla="*/ 1280160 h 1280160"/>
              <a:gd name="connsiteX4" fmla="*/ 0 w 12192000"/>
              <a:gd name="connsiteY4" fmla="*/ 0 h 1280160"/>
              <a:gd name="connsiteX0" fmla="*/ 0 w 12192000"/>
              <a:gd name="connsiteY0" fmla="*/ 914400 h 2194560"/>
              <a:gd name="connsiteX1" fmla="*/ 12192000 w 12192000"/>
              <a:gd name="connsiteY1" fmla="*/ 0 h 2194560"/>
              <a:gd name="connsiteX2" fmla="*/ 12192000 w 12192000"/>
              <a:gd name="connsiteY2" fmla="*/ 2194560 h 2194560"/>
              <a:gd name="connsiteX3" fmla="*/ 0 w 12192000"/>
              <a:gd name="connsiteY3" fmla="*/ 2194560 h 2194560"/>
              <a:gd name="connsiteX4" fmla="*/ 0 w 12192000"/>
              <a:gd name="connsiteY4" fmla="*/ 914400 h 2194560"/>
              <a:gd name="connsiteX0" fmla="*/ 91440 w 12192000"/>
              <a:gd name="connsiteY0" fmla="*/ 1394460 h 2194560"/>
              <a:gd name="connsiteX1" fmla="*/ 12192000 w 12192000"/>
              <a:gd name="connsiteY1" fmla="*/ 0 h 2194560"/>
              <a:gd name="connsiteX2" fmla="*/ 12192000 w 12192000"/>
              <a:gd name="connsiteY2" fmla="*/ 2194560 h 2194560"/>
              <a:gd name="connsiteX3" fmla="*/ 0 w 12192000"/>
              <a:gd name="connsiteY3" fmla="*/ 2194560 h 2194560"/>
              <a:gd name="connsiteX4" fmla="*/ 91440 w 12192000"/>
              <a:gd name="connsiteY4" fmla="*/ 1394460 h 2194560"/>
              <a:gd name="connsiteX0" fmla="*/ 91440 w 12214860"/>
              <a:gd name="connsiteY0" fmla="*/ 800100 h 1600200"/>
              <a:gd name="connsiteX1" fmla="*/ 12214860 w 12214860"/>
              <a:gd name="connsiteY1" fmla="*/ 0 h 1600200"/>
              <a:gd name="connsiteX2" fmla="*/ 12192000 w 12214860"/>
              <a:gd name="connsiteY2" fmla="*/ 1600200 h 1600200"/>
              <a:gd name="connsiteX3" fmla="*/ 0 w 12214860"/>
              <a:gd name="connsiteY3" fmla="*/ 1600200 h 1600200"/>
              <a:gd name="connsiteX4" fmla="*/ 91440 w 12214860"/>
              <a:gd name="connsiteY4" fmla="*/ 800100 h 1600200"/>
              <a:gd name="connsiteX0" fmla="*/ 46394 w 12214860"/>
              <a:gd name="connsiteY0" fmla="*/ 388620 h 1600200"/>
              <a:gd name="connsiteX1" fmla="*/ 12214860 w 12214860"/>
              <a:gd name="connsiteY1" fmla="*/ 0 h 1600200"/>
              <a:gd name="connsiteX2" fmla="*/ 12192000 w 12214860"/>
              <a:gd name="connsiteY2" fmla="*/ 1600200 h 1600200"/>
              <a:gd name="connsiteX3" fmla="*/ 0 w 12214860"/>
              <a:gd name="connsiteY3" fmla="*/ 1600200 h 1600200"/>
              <a:gd name="connsiteX4" fmla="*/ 46394 w 12214860"/>
              <a:gd name="connsiteY4" fmla="*/ 38862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4860" h="1600200">
                <a:moveTo>
                  <a:pt x="46394" y="388620"/>
                </a:moveTo>
                <a:lnTo>
                  <a:pt x="12214860" y="0"/>
                </a:lnTo>
                <a:lnTo>
                  <a:pt x="12192000" y="1600200"/>
                </a:lnTo>
                <a:lnTo>
                  <a:pt x="0" y="1600200"/>
                </a:lnTo>
                <a:lnTo>
                  <a:pt x="46394" y="38862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752F93A5-F78D-498C-A6FA-46A2C8316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C489B7-4F86-4D51-BD08-9E3B4A1C6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664" y="5440680"/>
            <a:ext cx="2123326" cy="141732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A54E21FA-10A0-41CB-9664-98CD330FB441}"/>
              </a:ext>
            </a:extLst>
          </p:cNvPr>
          <p:cNvSpPr/>
          <p:nvPr/>
        </p:nvSpPr>
        <p:spPr>
          <a:xfrm>
            <a:off x="0" y="262248"/>
            <a:ext cx="4688153" cy="801384"/>
          </a:xfrm>
          <a:custGeom>
            <a:avLst/>
            <a:gdLst>
              <a:gd name="connsiteX0" fmla="*/ 0 w 4417888"/>
              <a:gd name="connsiteY0" fmla="*/ 0 h 1726059"/>
              <a:gd name="connsiteX1" fmla="*/ 4417888 w 4417888"/>
              <a:gd name="connsiteY1" fmla="*/ 0 h 1726059"/>
              <a:gd name="connsiteX2" fmla="*/ 4417888 w 4417888"/>
              <a:gd name="connsiteY2" fmla="*/ 1726059 h 1726059"/>
              <a:gd name="connsiteX3" fmla="*/ 0 w 4417888"/>
              <a:gd name="connsiteY3" fmla="*/ 1726059 h 1726059"/>
              <a:gd name="connsiteX4" fmla="*/ 0 w 4417888"/>
              <a:gd name="connsiteY4" fmla="*/ 0 h 1726059"/>
              <a:gd name="connsiteX0" fmla="*/ 0 w 4417888"/>
              <a:gd name="connsiteY0" fmla="*/ 0 h 1726059"/>
              <a:gd name="connsiteX1" fmla="*/ 4417888 w 4417888"/>
              <a:gd name="connsiteY1" fmla="*/ 0 h 1726059"/>
              <a:gd name="connsiteX2" fmla="*/ 3955551 w 4417888"/>
              <a:gd name="connsiteY2" fmla="*/ 1119884 h 1726059"/>
              <a:gd name="connsiteX3" fmla="*/ 0 w 4417888"/>
              <a:gd name="connsiteY3" fmla="*/ 1726059 h 1726059"/>
              <a:gd name="connsiteX4" fmla="*/ 0 w 4417888"/>
              <a:gd name="connsiteY4" fmla="*/ 0 h 1726059"/>
              <a:gd name="connsiteX0" fmla="*/ 10274 w 4428162"/>
              <a:gd name="connsiteY0" fmla="*/ 0 h 1119884"/>
              <a:gd name="connsiteX1" fmla="*/ 4428162 w 4428162"/>
              <a:gd name="connsiteY1" fmla="*/ 0 h 1119884"/>
              <a:gd name="connsiteX2" fmla="*/ 3965825 w 4428162"/>
              <a:gd name="connsiteY2" fmla="*/ 1119884 h 1119884"/>
              <a:gd name="connsiteX3" fmla="*/ 0 w 4428162"/>
              <a:gd name="connsiteY3" fmla="*/ 976046 h 1119884"/>
              <a:gd name="connsiteX4" fmla="*/ 10274 w 4428162"/>
              <a:gd name="connsiteY4" fmla="*/ 0 h 1119884"/>
              <a:gd name="connsiteX0" fmla="*/ 10274 w 4428162"/>
              <a:gd name="connsiteY0" fmla="*/ 0 h 976046"/>
              <a:gd name="connsiteX1" fmla="*/ 4428162 w 4428162"/>
              <a:gd name="connsiteY1" fmla="*/ 0 h 976046"/>
              <a:gd name="connsiteX2" fmla="*/ 3893906 w 4428162"/>
              <a:gd name="connsiteY2" fmla="*/ 739740 h 976046"/>
              <a:gd name="connsiteX3" fmla="*/ 0 w 4428162"/>
              <a:gd name="connsiteY3" fmla="*/ 976046 h 976046"/>
              <a:gd name="connsiteX4" fmla="*/ 10274 w 4428162"/>
              <a:gd name="connsiteY4" fmla="*/ 0 h 97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8162" h="976046">
                <a:moveTo>
                  <a:pt x="10274" y="0"/>
                </a:moveTo>
                <a:lnTo>
                  <a:pt x="4428162" y="0"/>
                </a:lnTo>
                <a:lnTo>
                  <a:pt x="3893906" y="739740"/>
                </a:lnTo>
                <a:lnTo>
                  <a:pt x="0" y="976046"/>
                </a:lnTo>
                <a:lnTo>
                  <a:pt x="10274" y="0"/>
                </a:lnTo>
                <a:close/>
              </a:path>
            </a:pathLst>
          </a:custGeom>
          <a:solidFill>
            <a:srgbClr val="158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DOWNLOAD NOW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54D5E1-AFD0-4F0A-A41D-F61DBB43A4FF}"/>
              </a:ext>
            </a:extLst>
          </p:cNvPr>
          <p:cNvSpPr txBox="1">
            <a:spLocks/>
          </p:cNvSpPr>
          <p:nvPr/>
        </p:nvSpPr>
        <p:spPr>
          <a:xfrm>
            <a:off x="6118860" y="334736"/>
            <a:ext cx="6096000" cy="2263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TOOLS YOU NEED WITHIN HAND’S REACH!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08377-9DC9-4F3D-B723-D88DB5C524EC}"/>
              </a:ext>
            </a:extLst>
          </p:cNvPr>
          <p:cNvSpPr txBox="1"/>
          <p:nvPr/>
        </p:nvSpPr>
        <p:spPr>
          <a:xfrm>
            <a:off x="-22860" y="5947886"/>
            <a:ext cx="998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600" normalizeH="0" baseline="0" noProof="0" dirty="0">
                <a:ln>
                  <a:noFill/>
                </a:ln>
                <a:solidFill>
                  <a:srgbClr val="158B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Connected Smiles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58B7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Stay informed and collect smiles to enjoy professional benefits and advantages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B1C6F8D-AE75-44CB-B3EB-DF861D2E0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510" y="2932611"/>
            <a:ext cx="1980000" cy="25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9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">
        <p159:morph option="byObject"/>
      </p:transition>
    </mc:Choice>
    <mc:Fallback xmlns="">
      <p:transition spd="slow" advTm="6000">
        <p:fade/>
      </p:transition>
    </mc:Fallback>
  </mc:AlternateContent>
</p:sld>
</file>

<file path=ppt/theme/theme1.xml><?xml version="1.0" encoding="utf-8"?>
<a:theme xmlns:a="http://schemas.openxmlformats.org/drawingml/2006/main" name="GC Master">
  <a:themeElements>
    <a:clrScheme name="GC Colour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58B70"/>
      </a:accent2>
      <a:accent3>
        <a:srgbClr val="4BACC6"/>
      </a:accent3>
      <a:accent4>
        <a:srgbClr val="8064A2"/>
      </a:accent4>
      <a:accent5>
        <a:srgbClr val="9BBB59"/>
      </a:accent5>
      <a:accent6>
        <a:srgbClr val="F79646"/>
      </a:accent6>
      <a:hlink>
        <a:srgbClr val="158B70"/>
      </a:hlink>
      <a:folHlink>
        <a:srgbClr val="6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Avenir Next LT Pro" panose="020B05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3CF63E54-17A7-4380-BB00-289F31E61E8F}" vid="{F5992AF3-D71C-4171-A065-B393280251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69F8A314DAE84A8280698C22C44C09" ma:contentTypeVersion="4" ma:contentTypeDescription="Create a new document." ma:contentTypeScope="" ma:versionID="7ddbca82ba82762f5cd7c7346d710fc5">
  <xsd:schema xmlns:xsd="http://www.w3.org/2001/XMLSchema" xmlns:xs="http://www.w3.org/2001/XMLSchema" xmlns:p="http://schemas.microsoft.com/office/2006/metadata/properties" xmlns:ns2="b50caab4-19a6-412f-93e6-99a039d2ad03" targetNamespace="http://schemas.microsoft.com/office/2006/metadata/properties" ma:root="true" ma:fieldsID="b1187024ea62786a402e6893fa4f9db6" ns2:_="">
    <xsd:import namespace="b50caab4-19a6-412f-93e6-99a039d2ad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0caab4-19a6-412f-93e6-99a039d2ad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09E6EE-1ECB-4ED1-9325-0B6F1E167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0caab4-19a6-412f-93e6-99a039d2ad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1B2547-7AA8-4732-9CB5-F65009083B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A8E273-1E05-49E8-BD06-3164CB95C2BF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ef955f6-c730-45d0-b5b4-d50aff111f0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354</Words>
  <Application>Microsoft Office PowerPoint</Application>
  <PresentationFormat>Widescreen</PresentationFormat>
  <Paragraphs>71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Avenir Next LT Pro</vt:lpstr>
      <vt:lpstr>Avenir Next LT Pro Light</vt:lpstr>
      <vt:lpstr>Calibri</vt:lpstr>
      <vt:lpstr>Times</vt:lpstr>
      <vt:lpstr>Verdana</vt:lpstr>
      <vt:lpstr>GC Master</vt:lpstr>
      <vt:lpstr>Root caries: The challenge in today’s cariology Prof. Roland Frankenberger</vt:lpstr>
      <vt:lpstr>Special offer for webinar participants</vt:lpstr>
      <vt:lpstr>Special offer for webinar participants</vt:lpstr>
      <vt:lpstr>Special offer for webinar participants</vt:lpstr>
      <vt:lpstr>Special offer for webinar participants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Root caries: The challenge in today’s cariology</dc:title>
  <dc:creator>Gerets, Ward</dc:creator>
  <cp:lastModifiedBy>Gerets, Ward</cp:lastModifiedBy>
  <cp:revision>9</cp:revision>
  <dcterms:created xsi:type="dcterms:W3CDTF">2024-04-18T09:16:10Z</dcterms:created>
  <dcterms:modified xsi:type="dcterms:W3CDTF">2024-04-18T15:16:46Z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0x0101005369F8A314DAE84A8280698C22C44C09</vt:lpwstr>
  </property>
</Properties>
</file>